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72" r:id="rId5"/>
    <p:sldId id="268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89"/>
    <a:srgbClr val="000124"/>
    <a:srgbClr val="528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5854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760" y="184"/>
      </p:cViewPr>
      <p:guideLst>
        <p:guide orient="horz" pos="2160"/>
        <p:guide pos="3840"/>
      </p:guideLst>
    </p:cSldViewPr>
  </p:slideViewPr>
  <p:notesTextViewPr>
    <p:cViewPr>
      <p:scale>
        <a:sx n="110" d="100"/>
        <a:sy n="11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26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6C16-8C0B-CC42-B4CA-796442123ED8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4BE9A-7921-AD46-9390-7BAD94E187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Only extensive</a:t>
            </a:r>
            <a:r>
              <a:rPr lang="en-US" baseline="0" dirty="0" smtClean="0"/>
              <a:t> report on privatization that has not been produced by a charter or voucher advocacy organization.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Living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r>
              <a:rPr lang="en-US" dirty="0" smtClean="0"/>
              <a:t>: Vouchers</a:t>
            </a:r>
            <a:r>
              <a:rPr lang="en-US" baseline="0" dirty="0" smtClean="0"/>
              <a:t> take a variety of forms</a:t>
            </a:r>
            <a:r>
              <a:rPr lang="mr-IN" baseline="0" dirty="0" smtClean="0"/>
              <a:t>–</a:t>
            </a:r>
            <a:r>
              <a:rPr lang="en-US" baseline="0" dirty="0" smtClean="0"/>
              <a:t> talk about in a few moments—whether the state allowed charter schools and whether they were authorized only by the district. Eligibility in the case of vouchers, and % of enrolled students in the case of charters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Civil Rights</a:t>
            </a:r>
            <a:r>
              <a:rPr lang="en-US" baseline="0" dirty="0" smtClean="0"/>
              <a:t>—especially relevant for voucher programs.  Laws discrimination based on religion, allow opt out from prayer? Voucher schools required to take students with disabilities and ELL students.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</a:t>
            </a:r>
            <a:r>
              <a:rPr lang="en-US" b="1" baseline="0" dirty="0" smtClean="0"/>
              <a:t>ccountability and oversight</a:t>
            </a:r>
            <a:r>
              <a:rPr lang="en-US" baseline="0" dirty="0" smtClean="0"/>
              <a:t>: Teachers certified if the school took public money.  Are there regular audits? Open public governance meetings? Is their an </a:t>
            </a:r>
            <a:r>
              <a:rPr lang="en-US" baseline="0" dirty="0" err="1" smtClean="0"/>
              <a:t>accredition</a:t>
            </a:r>
            <a:r>
              <a:rPr lang="en-US" baseline="0" dirty="0" smtClean="0"/>
              <a:t> requirement.</a:t>
            </a:r>
          </a:p>
          <a:p>
            <a:endParaRPr lang="en-US" dirty="0"/>
          </a:p>
          <a:p>
            <a:r>
              <a:rPr lang="en-US" b="1" baseline="0" dirty="0" smtClean="0"/>
              <a:t>Transparency </a:t>
            </a:r>
            <a:r>
              <a:rPr lang="en-US" baseline="0" dirty="0" smtClean="0"/>
              <a:t>: Students Performance and spending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Other factors</a:t>
            </a:r>
            <a:r>
              <a:rPr lang="en-US" baseline="0" dirty="0" smtClean="0"/>
              <a:t>: shared space requirements, kinds of charters, charter caps, whether the charter has to follow public school regulations regarding student discipline.</a:t>
            </a:r>
          </a:p>
          <a:p>
            <a:r>
              <a:rPr lang="en-US" baseline="0" dirty="0" smtClean="0"/>
              <a:t>Sources: National Council of State Legislatures database, State regulations of Private and Homeschools, data bases and reports of </a:t>
            </a:r>
            <a:r>
              <a:rPr lang="en-US" baseline="0" dirty="0" err="1" smtClean="0"/>
              <a:t>EdChoice</a:t>
            </a:r>
            <a:r>
              <a:rPr lang="en-US" baseline="0" dirty="0" smtClean="0"/>
              <a:t> and National Alliance of Charter Schools, laws and regulations themselves.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3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by different names in different states</a:t>
            </a:r>
          </a:p>
          <a:p>
            <a:r>
              <a:rPr lang="en-US" dirty="0" smtClean="0"/>
              <a:t>Many states have several—up to five</a:t>
            </a:r>
          </a:p>
          <a:p>
            <a:r>
              <a:rPr lang="en-US" dirty="0" smtClean="0"/>
              <a:t>There are deductions</a:t>
            </a:r>
          </a:p>
          <a:p>
            <a:r>
              <a:rPr lang="en-US" dirty="0" smtClean="0"/>
              <a:t>Estimate the cost (</a:t>
            </a:r>
            <a:r>
              <a:rPr lang="en-US" dirty="0" err="1" smtClean="0"/>
              <a:t>EdChoice</a:t>
            </a:r>
            <a:r>
              <a:rPr lang="en-US" dirty="0" smtClean="0"/>
              <a:t> numbers) almost 2.4 billion dollars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7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9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A+ states</a:t>
            </a:r>
            <a:r>
              <a:rPr lang="mr-IN" dirty="0" smtClean="0"/>
              <a:t>–</a:t>
            </a:r>
            <a:r>
              <a:rPr lang="en-US" dirty="0" smtClean="0"/>
              <a:t>(talk about those in a moment) 17 received a grade of F</a:t>
            </a:r>
          </a:p>
          <a:p>
            <a:r>
              <a:rPr lang="en-US" baseline="0" dirty="0" smtClean="0"/>
              <a:t>Very low scores: Arizona, Florida, Georgia, North Carolina and Nevada at the bottom--not only for the extent of privatization as well as their laws regarding discrimination and accountability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87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4BE9A-7921-AD46-9390-7BAD94E187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929D-A9F3-5C4B-B4A5-23D51DF2F57B}" type="datetimeFigureOut">
              <a:rPr lang="en-US" smtClean="0"/>
              <a:pPr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6714-9082-9B47-88B1-C65E7B51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0019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A report that </a:t>
            </a:r>
            <a:r>
              <a:rPr lang="en-US" dirty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evaluates </a:t>
            </a:r>
            <a:r>
              <a:rPr lang="en-US" dirty="0" smtClean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the extent to which the </a:t>
            </a:r>
            <a:r>
              <a:rPr lang="en-US" dirty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50 </a:t>
            </a:r>
            <a:r>
              <a:rPr lang="en-US" dirty="0" smtClean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states and </a:t>
            </a:r>
            <a:r>
              <a:rPr lang="en-US" dirty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the District of Columbia are funneling public money away from community </a:t>
            </a:r>
            <a:r>
              <a:rPr lang="en-US" dirty="0" smtClean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public schools </a:t>
            </a:r>
            <a:r>
              <a:rPr lang="en-US" dirty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to </a:t>
            </a:r>
            <a:r>
              <a:rPr lang="en-US" dirty="0" smtClean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charters, vouchers and voucher-like programs.</a:t>
            </a:r>
            <a:r>
              <a:rPr lang="en-US" dirty="0">
                <a:ln>
                  <a:solidFill>
                    <a:srgbClr val="528AB5"/>
                  </a:solidFill>
                </a:ln>
                <a:solidFill>
                  <a:srgbClr val="528AB5"/>
                </a:solidFill>
              </a:rPr>
              <a:t>  The report also measures the consequences of school privatization on students’ civil rights and taxpayers’ rights to know how their dollars are spent.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774"/>
            <a:ext cx="12192000" cy="4860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629"/>
            <a:ext cx="12192000" cy="48600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774"/>
            <a:ext cx="12192000" cy="486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365125"/>
            <a:ext cx="11887200" cy="1804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24689"/>
                </a:solidFill>
              </a:rPr>
              <a:t>We Reviewed and Rated State Laws and Regulations Regarding Vouchers, Neo-vouchers and Charters on the Following Five Criteria: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42" y="5323268"/>
            <a:ext cx="4364221" cy="1468582"/>
          </a:xfrm>
        </p:spPr>
      </p:pic>
      <p:sp>
        <p:nvSpPr>
          <p:cNvPr id="5" name="TextBox 4"/>
          <p:cNvSpPr txBox="1"/>
          <p:nvPr/>
        </p:nvSpPr>
        <p:spPr>
          <a:xfrm>
            <a:off x="207818" y="2394595"/>
            <a:ext cx="116716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rgbClr val="528AB5"/>
                </a:solidFill>
              </a:rPr>
              <a:t> </a:t>
            </a:r>
            <a:r>
              <a:rPr lang="en-US" sz="3000" dirty="0" smtClean="0">
                <a:solidFill>
                  <a:srgbClr val="528AB5"/>
                </a:solidFill>
              </a:rPr>
              <a:t>Types and Extent of School Privatization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rgbClr val="528AB5"/>
                </a:solidFill>
              </a:rPr>
              <a:t> Civil Rights Protections for Students in Voucher and Charter Programs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rgbClr val="528AB5"/>
                </a:solidFill>
              </a:rPr>
              <a:t> Accountability, Regulations and Oversight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rgbClr val="528AB5"/>
                </a:solidFill>
              </a:rPr>
              <a:t> Transparency of Voucher and Charter Programs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rgbClr val="528AB5"/>
                </a:solidFill>
              </a:rPr>
              <a:t> Other Factors Related to Charter School Accountability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650124"/>
            <a:ext cx="1104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895" y="1018695"/>
            <a:ext cx="1183178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Traditional Vouchers:</a:t>
            </a:r>
            <a:r>
              <a:rPr lang="en-US" sz="2200" dirty="0" smtClean="0">
                <a:solidFill>
                  <a:srgbClr val="528AB5"/>
                </a:solidFill>
              </a:rPr>
              <a:t> Tax dollars given to parents to </a:t>
            </a:r>
            <a:r>
              <a:rPr lang="en-US" sz="2200" dirty="0">
                <a:solidFill>
                  <a:srgbClr val="528AB5"/>
                </a:solidFill>
              </a:rPr>
              <a:t>support tuition at </a:t>
            </a:r>
            <a:r>
              <a:rPr lang="en-US" sz="2200" dirty="0" smtClean="0">
                <a:solidFill>
                  <a:srgbClr val="528AB5"/>
                </a:solidFill>
              </a:rPr>
              <a:t>private elementary </a:t>
            </a:r>
            <a:r>
              <a:rPr lang="en-US" sz="2200" dirty="0">
                <a:solidFill>
                  <a:srgbClr val="528AB5"/>
                </a:solidFill>
              </a:rPr>
              <a:t>and secondary schools. </a:t>
            </a:r>
            <a:endParaRPr lang="en-US" sz="2200" dirty="0" smtClean="0">
              <a:solidFill>
                <a:srgbClr val="528AB5"/>
              </a:solidFill>
            </a:endParaRPr>
          </a:p>
          <a:p>
            <a:pPr marL="285750" indent="-285750">
              <a:buClr>
                <a:srgbClr val="324689"/>
              </a:buClr>
              <a:buFont typeface="Arial" charset="0"/>
              <a:buChar char="•"/>
            </a:pPr>
            <a:endParaRPr lang="en-US" sz="2200" dirty="0" smtClean="0">
              <a:solidFill>
                <a:srgbClr val="528AB5"/>
              </a:solidFill>
            </a:endParaRPr>
          </a:p>
          <a:p>
            <a:pPr marL="285750" indent="-285750"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Education </a:t>
            </a:r>
            <a:r>
              <a:rPr lang="en-US" sz="2200" b="1" dirty="0">
                <a:solidFill>
                  <a:srgbClr val="324689"/>
                </a:solidFill>
              </a:rPr>
              <a:t>Savings </a:t>
            </a:r>
            <a:r>
              <a:rPr lang="en-US" sz="2200" b="1" dirty="0" smtClean="0">
                <a:solidFill>
                  <a:srgbClr val="324689"/>
                </a:solidFill>
              </a:rPr>
              <a:t>Accounts (ESAs)</a:t>
            </a:r>
            <a:r>
              <a:rPr lang="en-US" sz="2200" dirty="0" smtClean="0">
                <a:solidFill>
                  <a:srgbClr val="324689"/>
                </a:solidFill>
              </a:rPr>
              <a:t>: </a:t>
            </a:r>
            <a:r>
              <a:rPr lang="en-US" sz="2200" dirty="0">
                <a:solidFill>
                  <a:srgbClr val="528AB5"/>
                </a:solidFill>
              </a:rPr>
              <a:t>Tax</a:t>
            </a:r>
            <a:r>
              <a:rPr lang="en-US" sz="2200" dirty="0" smtClean="0">
                <a:solidFill>
                  <a:srgbClr val="528AB5"/>
                </a:solidFill>
              </a:rPr>
              <a:t> dollars given to K-12 parents, often on a debit card, </a:t>
            </a:r>
            <a:r>
              <a:rPr lang="en-US" sz="2200" dirty="0">
                <a:solidFill>
                  <a:srgbClr val="528AB5"/>
                </a:solidFill>
              </a:rPr>
              <a:t>to be used  </a:t>
            </a:r>
            <a:r>
              <a:rPr lang="en-US" sz="2200" dirty="0" smtClean="0">
                <a:solidFill>
                  <a:srgbClr val="528AB5"/>
                </a:solidFill>
              </a:rPr>
              <a:t>for educational </a:t>
            </a:r>
            <a:r>
              <a:rPr lang="en-US" sz="2200" dirty="0">
                <a:solidFill>
                  <a:srgbClr val="528AB5"/>
                </a:solidFill>
              </a:rPr>
              <a:t>expenses including </a:t>
            </a:r>
            <a:r>
              <a:rPr lang="en-US" sz="2200" dirty="0" smtClean="0">
                <a:solidFill>
                  <a:srgbClr val="528AB5"/>
                </a:solidFill>
              </a:rPr>
              <a:t>tuition </a:t>
            </a:r>
            <a:r>
              <a:rPr lang="en-US" sz="2200" dirty="0">
                <a:solidFill>
                  <a:srgbClr val="528AB5"/>
                </a:solidFill>
              </a:rPr>
              <a:t>at </a:t>
            </a:r>
            <a:r>
              <a:rPr lang="en-US" sz="2200" dirty="0" smtClean="0">
                <a:solidFill>
                  <a:srgbClr val="528AB5"/>
                </a:solidFill>
              </a:rPr>
              <a:t>private </a:t>
            </a:r>
            <a:r>
              <a:rPr lang="en-US" sz="2200" dirty="0">
                <a:solidFill>
                  <a:srgbClr val="528AB5"/>
                </a:solidFill>
              </a:rPr>
              <a:t>schools, online programs, </a:t>
            </a:r>
            <a:r>
              <a:rPr lang="en-US" sz="2200" dirty="0" smtClean="0">
                <a:solidFill>
                  <a:srgbClr val="528AB5"/>
                </a:solidFill>
              </a:rPr>
              <a:t>therapy </a:t>
            </a:r>
            <a:r>
              <a:rPr lang="en-US" sz="2200" dirty="0">
                <a:solidFill>
                  <a:srgbClr val="528AB5"/>
                </a:solidFill>
              </a:rPr>
              <a:t>services, homeschooling </a:t>
            </a:r>
            <a:r>
              <a:rPr lang="en-US" sz="2200" dirty="0" smtClean="0">
                <a:solidFill>
                  <a:srgbClr val="528AB5"/>
                </a:solidFill>
              </a:rPr>
              <a:t>or </a:t>
            </a:r>
            <a:r>
              <a:rPr lang="en-US" sz="2200" dirty="0">
                <a:solidFill>
                  <a:srgbClr val="528AB5"/>
                </a:solidFill>
              </a:rPr>
              <a:t>college </a:t>
            </a:r>
            <a:r>
              <a:rPr lang="en-US" sz="2200" dirty="0" smtClean="0">
                <a:solidFill>
                  <a:srgbClr val="528AB5"/>
                </a:solidFill>
              </a:rPr>
              <a:t>tuition in exchange for non-enrollment in a public or charter school. </a:t>
            </a:r>
          </a:p>
          <a:p>
            <a:pPr marL="285750" indent="-285750">
              <a:buClr>
                <a:srgbClr val="324689"/>
              </a:buClr>
              <a:buFont typeface="Arial" charset="0"/>
              <a:buChar char="•"/>
            </a:pPr>
            <a:endParaRPr lang="en-US" sz="2200" b="1" dirty="0">
              <a:solidFill>
                <a:srgbClr val="528AB5"/>
              </a:solidFill>
            </a:endParaRPr>
          </a:p>
          <a:p>
            <a:pPr marL="285750" indent="-285750"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Tuition </a:t>
            </a:r>
            <a:r>
              <a:rPr lang="en-US" sz="2200" b="1" dirty="0">
                <a:solidFill>
                  <a:srgbClr val="324689"/>
                </a:solidFill>
              </a:rPr>
              <a:t>Tax Credit </a:t>
            </a:r>
            <a:r>
              <a:rPr lang="en-US" sz="2200" b="1" dirty="0" smtClean="0">
                <a:solidFill>
                  <a:srgbClr val="324689"/>
                </a:solidFill>
              </a:rPr>
              <a:t>Programs </a:t>
            </a:r>
            <a:r>
              <a:rPr lang="en-US" sz="2200" b="1" dirty="0">
                <a:solidFill>
                  <a:srgbClr val="324689"/>
                </a:solidFill>
              </a:rPr>
              <a:t>(TTCs</a:t>
            </a:r>
            <a:r>
              <a:rPr lang="en-US" sz="2200" b="1" dirty="0" smtClean="0">
                <a:solidFill>
                  <a:srgbClr val="324689"/>
                </a:solidFill>
              </a:rPr>
              <a:t>): </a:t>
            </a:r>
            <a:r>
              <a:rPr lang="en-US" sz="2200" dirty="0">
                <a:solidFill>
                  <a:srgbClr val="528AB5"/>
                </a:solidFill>
              </a:rPr>
              <a:t>B</a:t>
            </a:r>
            <a:r>
              <a:rPr lang="en-US" sz="2200" dirty="0" smtClean="0">
                <a:solidFill>
                  <a:srgbClr val="528AB5"/>
                </a:solidFill>
              </a:rPr>
              <a:t>usinesses </a:t>
            </a:r>
            <a:r>
              <a:rPr lang="en-US" sz="2200" dirty="0">
                <a:solidFill>
                  <a:srgbClr val="528AB5"/>
                </a:solidFill>
              </a:rPr>
              <a:t>and </a:t>
            </a:r>
            <a:r>
              <a:rPr lang="en-US" sz="2200" dirty="0" smtClean="0">
                <a:solidFill>
                  <a:srgbClr val="528AB5"/>
                </a:solidFill>
              </a:rPr>
              <a:t>individual </a:t>
            </a:r>
            <a:r>
              <a:rPr lang="en-US" sz="2200" dirty="0">
                <a:solidFill>
                  <a:srgbClr val="528AB5"/>
                </a:solidFill>
              </a:rPr>
              <a:t>taxpayers credits against their state income taxes for contributions to School Tuition Organizations (</a:t>
            </a:r>
            <a:r>
              <a:rPr lang="en-US" sz="2200" dirty="0" smtClean="0">
                <a:solidFill>
                  <a:srgbClr val="528AB5"/>
                </a:solidFill>
              </a:rPr>
              <a:t>STOs). </a:t>
            </a:r>
            <a:r>
              <a:rPr lang="en-US" sz="2200" dirty="0">
                <a:solidFill>
                  <a:srgbClr val="528AB5"/>
                </a:solidFill>
              </a:rPr>
              <a:t>STOs then award tuition grants to families for private schools. The portion of the tax credit varies from state to state, with some states awarding a 100% credit. </a:t>
            </a:r>
          </a:p>
          <a:p>
            <a:endParaRPr lang="en-US" sz="2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6895" y="317515"/>
            <a:ext cx="10515600" cy="7011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24689"/>
                </a:solidFill>
              </a:rPr>
              <a:t>The Three Primary Voucher Programs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pic>
        <p:nvPicPr>
          <p:cNvPr id="8" name="Picture 7" descr="Bottom Graphic for Webin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536" y="5310522"/>
            <a:ext cx="4376928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91155"/>
            <a:ext cx="11942618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28 states and D.C.</a:t>
            </a:r>
            <a:r>
              <a:rPr lang="en-US" sz="2200" dirty="0" smtClean="0">
                <a:solidFill>
                  <a:srgbClr val="528AB5"/>
                </a:solidFill>
              </a:rPr>
              <a:t> have one or more of the following: traditional vouchers, ESA accounts, TTCs. 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528AB5"/>
                </a:solidFill>
              </a:rPr>
              <a:t>All</a:t>
            </a:r>
            <a:r>
              <a:rPr lang="en-US" sz="2200" b="1" dirty="0" smtClean="0">
                <a:solidFill>
                  <a:srgbClr val="324689"/>
                </a:solidFill>
              </a:rPr>
              <a:t> </a:t>
            </a:r>
            <a:r>
              <a:rPr lang="en-US" sz="2200" dirty="0">
                <a:solidFill>
                  <a:srgbClr val="528AB5"/>
                </a:solidFill>
              </a:rPr>
              <a:t>but</a:t>
            </a:r>
            <a:r>
              <a:rPr lang="en-US" sz="2200" b="1" dirty="0">
                <a:solidFill>
                  <a:srgbClr val="324689"/>
                </a:solidFill>
              </a:rPr>
              <a:t> 3 states </a:t>
            </a:r>
            <a:r>
              <a:rPr lang="en-US" sz="2200" dirty="0" smtClean="0">
                <a:solidFill>
                  <a:srgbClr val="528AB5"/>
                </a:solidFill>
              </a:rPr>
              <a:t>have a voucher program, charter program or both.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33 states </a:t>
            </a:r>
            <a:r>
              <a:rPr lang="en-US" sz="2200" dirty="0" smtClean="0">
                <a:solidFill>
                  <a:srgbClr val="528AB5"/>
                </a:solidFill>
              </a:rPr>
              <a:t>allow for-profit companies to manage their charter schools. Four allow for-profit charters.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19 states </a:t>
            </a:r>
            <a:r>
              <a:rPr lang="en-US" sz="2200" dirty="0" smtClean="0">
                <a:solidFill>
                  <a:srgbClr val="528AB5"/>
                </a:solidFill>
              </a:rPr>
              <a:t>fail to include additional state and local civil rights </a:t>
            </a:r>
            <a:r>
              <a:rPr lang="en-US" sz="2200" dirty="0">
                <a:solidFill>
                  <a:srgbClr val="528AB5"/>
                </a:solidFill>
              </a:rPr>
              <a:t>protections that go beyond race, ethnicity and national </a:t>
            </a:r>
            <a:r>
              <a:rPr lang="en-US" sz="2200" dirty="0" smtClean="0">
                <a:solidFill>
                  <a:srgbClr val="528AB5"/>
                </a:solidFill>
              </a:rPr>
              <a:t>origin in at least one of their programs.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23 states and D.C. </a:t>
            </a:r>
            <a:r>
              <a:rPr lang="en-US" sz="2200" dirty="0" smtClean="0">
                <a:solidFill>
                  <a:srgbClr val="528AB5"/>
                </a:solidFill>
              </a:rPr>
              <a:t>fail to protect students in their voucher program against religious discrimination.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15 states </a:t>
            </a:r>
            <a:r>
              <a:rPr lang="en-US" sz="2200" dirty="0" smtClean="0">
                <a:solidFill>
                  <a:srgbClr val="528AB5"/>
                </a:solidFill>
              </a:rPr>
              <a:t>with voucher/neo-voucher programs fail to require employee background checks.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>
                <a:solidFill>
                  <a:srgbClr val="324689"/>
                </a:solidFill>
              </a:rPr>
              <a:t>28 states </a:t>
            </a:r>
            <a:r>
              <a:rPr lang="en-US" sz="2200" dirty="0" smtClean="0">
                <a:solidFill>
                  <a:srgbClr val="528AB5"/>
                </a:solidFill>
              </a:rPr>
              <a:t>plus D.C. fail to require the same teacher certification as public schools in their charter schools. </a:t>
            </a: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000" b="1" dirty="0" smtClean="0">
                <a:solidFill>
                  <a:srgbClr val="324689"/>
                </a:solidFill>
              </a:rPr>
              <a:t>13 </a:t>
            </a:r>
            <a:r>
              <a:rPr lang="en-US" sz="2000" b="1" dirty="0">
                <a:solidFill>
                  <a:srgbClr val="324689"/>
                </a:solidFill>
              </a:rPr>
              <a:t>of the 16 states </a:t>
            </a:r>
            <a:r>
              <a:rPr lang="en-US" sz="2000" dirty="0">
                <a:solidFill>
                  <a:srgbClr val="528AB5"/>
                </a:solidFill>
              </a:rPr>
              <a:t>with </a:t>
            </a:r>
            <a:r>
              <a:rPr lang="en-US" sz="2000" dirty="0" smtClean="0">
                <a:solidFill>
                  <a:srgbClr val="528AB5"/>
                </a:solidFill>
              </a:rPr>
              <a:t>traditional Vouchers</a:t>
            </a:r>
            <a:r>
              <a:rPr lang="en-US" sz="2000" dirty="0">
                <a:solidFill>
                  <a:srgbClr val="528AB5"/>
                </a:solidFill>
              </a:rPr>
              <a:t>, </a:t>
            </a:r>
            <a:r>
              <a:rPr lang="en-US" sz="2000" b="1" dirty="0">
                <a:solidFill>
                  <a:srgbClr val="324689"/>
                </a:solidFill>
              </a:rPr>
              <a:t>4 </a:t>
            </a:r>
            <a:r>
              <a:rPr lang="en-US" sz="2000" b="1" dirty="0" smtClean="0">
                <a:solidFill>
                  <a:srgbClr val="324689"/>
                </a:solidFill>
              </a:rPr>
              <a:t>of </a:t>
            </a:r>
            <a:r>
              <a:rPr lang="en-US" sz="2000" b="1" dirty="0">
                <a:solidFill>
                  <a:srgbClr val="324689"/>
                </a:solidFill>
              </a:rPr>
              <a:t>the 6 </a:t>
            </a:r>
            <a:r>
              <a:rPr lang="en-US" sz="2000" dirty="0" smtClean="0">
                <a:solidFill>
                  <a:srgbClr val="528AB5"/>
                </a:solidFill>
              </a:rPr>
              <a:t>ESAs </a:t>
            </a:r>
            <a:r>
              <a:rPr lang="en-US" sz="2000" dirty="0">
                <a:solidFill>
                  <a:srgbClr val="528AB5"/>
                </a:solidFill>
              </a:rPr>
              <a:t>and </a:t>
            </a:r>
            <a:r>
              <a:rPr lang="en-US" sz="2000" b="1" dirty="0">
                <a:solidFill>
                  <a:srgbClr val="324689"/>
                </a:solidFill>
              </a:rPr>
              <a:t>15 of the 18</a:t>
            </a:r>
            <a:r>
              <a:rPr lang="en-US" sz="2000" b="1" dirty="0">
                <a:solidFill>
                  <a:srgbClr val="528AB5"/>
                </a:solidFill>
              </a:rPr>
              <a:t> </a:t>
            </a:r>
            <a:r>
              <a:rPr lang="en-US" sz="2000" dirty="0">
                <a:solidFill>
                  <a:srgbClr val="528AB5"/>
                </a:solidFill>
              </a:rPr>
              <a:t>states with </a:t>
            </a:r>
            <a:r>
              <a:rPr lang="en-US" sz="2000" dirty="0" smtClean="0">
                <a:solidFill>
                  <a:srgbClr val="528AB5"/>
                </a:solidFill>
              </a:rPr>
              <a:t>TTCs </a:t>
            </a:r>
            <a:r>
              <a:rPr lang="en-US" sz="2000" dirty="0">
                <a:solidFill>
                  <a:srgbClr val="528AB5"/>
                </a:solidFill>
              </a:rPr>
              <a:t>do not require prior </a:t>
            </a:r>
            <a:r>
              <a:rPr lang="en-US" sz="2000" dirty="0" smtClean="0">
                <a:solidFill>
                  <a:srgbClr val="528AB5"/>
                </a:solidFill>
              </a:rPr>
              <a:t>public or charter school enrollment to receive a voucher.  </a:t>
            </a:r>
            <a:endParaRPr lang="en-US" sz="2200" dirty="0" smtClean="0">
              <a:solidFill>
                <a:srgbClr val="528AB5"/>
              </a:solidFill>
            </a:endParaRPr>
          </a:p>
          <a:p>
            <a:pPr marL="285750" indent="-285750">
              <a:spcBef>
                <a:spcPts val="10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13 </a:t>
            </a:r>
            <a:r>
              <a:rPr lang="en-US" sz="2200" b="1" dirty="0">
                <a:solidFill>
                  <a:srgbClr val="324689"/>
                </a:solidFill>
              </a:rPr>
              <a:t>states </a:t>
            </a:r>
            <a:r>
              <a:rPr lang="en-US" sz="2000" dirty="0" smtClean="0">
                <a:solidFill>
                  <a:srgbClr val="528AB5"/>
                </a:solidFill>
              </a:rPr>
              <a:t>allow</a:t>
            </a:r>
            <a:r>
              <a:rPr lang="en-US" sz="2000" b="1" dirty="0" smtClean="0">
                <a:solidFill>
                  <a:srgbClr val="324689"/>
                </a:solidFill>
              </a:rPr>
              <a:t> </a:t>
            </a:r>
            <a:r>
              <a:rPr lang="en-US" sz="2000" dirty="0" smtClean="0">
                <a:solidFill>
                  <a:srgbClr val="528AB5"/>
                </a:solidFill>
              </a:rPr>
              <a:t>conflict </a:t>
            </a:r>
            <a:r>
              <a:rPr lang="en-US" sz="2000" dirty="0">
                <a:solidFill>
                  <a:srgbClr val="528AB5"/>
                </a:solidFill>
              </a:rPr>
              <a:t>of interest between the charter school board and the </a:t>
            </a:r>
            <a:r>
              <a:rPr lang="en-US" sz="2000" dirty="0" smtClean="0">
                <a:solidFill>
                  <a:srgbClr val="528AB5"/>
                </a:solidFill>
              </a:rPr>
              <a:t>CMO or vendors.</a:t>
            </a:r>
            <a:endParaRPr lang="en-US" sz="2200" dirty="0">
              <a:solidFill>
                <a:srgbClr val="528AB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954" y="305553"/>
            <a:ext cx="7679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324689"/>
                </a:solidFill>
                <a:latin typeface="+mj-lt"/>
                <a:ea typeface="+mj-ea"/>
                <a:cs typeface="+mj-cs"/>
              </a:rPr>
              <a:t>Overview and selected findings:</a:t>
            </a:r>
          </a:p>
        </p:txBody>
      </p:sp>
      <p:pic>
        <p:nvPicPr>
          <p:cNvPr id="9" name="Picture 8" descr="Bottom Graphic for Webin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586" y="0"/>
            <a:ext cx="3371432" cy="11410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67752" y="33633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714" y="1186214"/>
            <a:ext cx="6593828" cy="3504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" y="1211439"/>
            <a:ext cx="5733651" cy="3479439"/>
          </a:xfrm>
          <a:prstGeom prst="rect">
            <a:avLst/>
          </a:prstGeom>
        </p:spPr>
      </p:pic>
      <p:pic>
        <p:nvPicPr>
          <p:cNvPr id="7" name="Picture 6" descr="Bottom Graphic for Webina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7536" y="5310522"/>
            <a:ext cx="4376928" cy="148132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7818" y="41907"/>
            <a:ext cx="11887200" cy="11695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324689"/>
                </a:solidFill>
              </a:rPr>
              <a:t>The Grades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746" y="1137763"/>
            <a:ext cx="11936272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8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400" b="1" dirty="0" smtClean="0">
                <a:solidFill>
                  <a:srgbClr val="324689"/>
                </a:solidFill>
              </a:rPr>
              <a:t>Nebraska, North Dakota and West Virginia </a:t>
            </a:r>
            <a:r>
              <a:rPr lang="en-US" sz="2400" dirty="0" smtClean="0">
                <a:solidFill>
                  <a:srgbClr val="528AB5"/>
                </a:solidFill>
              </a:rPr>
              <a:t>give full support to public education, rejecting both charters and vouchers. </a:t>
            </a:r>
          </a:p>
          <a:p>
            <a:pPr marL="285750" lvl="0" indent="-285750">
              <a:spcBef>
                <a:spcPts val="8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528AB5"/>
                </a:solidFill>
              </a:rPr>
              <a:t>In </a:t>
            </a:r>
            <a:r>
              <a:rPr lang="en-US" sz="2400" b="1" dirty="0" smtClean="0">
                <a:solidFill>
                  <a:srgbClr val="324689"/>
                </a:solidFill>
              </a:rPr>
              <a:t>Kansas, Maryland, Virginia and Wyoming </a:t>
            </a:r>
            <a:r>
              <a:rPr lang="en-US" sz="2400" dirty="0" smtClean="0">
                <a:solidFill>
                  <a:srgbClr val="528AB5"/>
                </a:solidFill>
              </a:rPr>
              <a:t>only the school district can authorize a charter school. Rejected charter applicants cannot authorizer shop. </a:t>
            </a:r>
          </a:p>
          <a:p>
            <a:pPr marL="285750" lvl="0" indent="-285750">
              <a:spcBef>
                <a:spcPts val="8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400" b="1" dirty="0">
                <a:solidFill>
                  <a:srgbClr val="324689"/>
                </a:solidFill>
              </a:rPr>
              <a:t>Montana</a:t>
            </a:r>
            <a:r>
              <a:rPr lang="en-US" sz="2400" dirty="0" smtClean="0">
                <a:solidFill>
                  <a:srgbClr val="528AB5"/>
                </a:solidFill>
              </a:rPr>
              <a:t> has no charter schools, and its TTC program is extremely limited.  </a:t>
            </a:r>
          </a:p>
          <a:p>
            <a:pPr marL="285750" lvl="0" indent="-285750">
              <a:spcBef>
                <a:spcPts val="8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400" b="1" dirty="0" smtClean="0">
                <a:solidFill>
                  <a:srgbClr val="324689"/>
                </a:solidFill>
              </a:rPr>
              <a:t>Texas</a:t>
            </a:r>
            <a:r>
              <a:rPr lang="en-US" sz="2400" b="1" dirty="0" smtClean="0">
                <a:solidFill>
                  <a:srgbClr val="528AB5"/>
                </a:solidFill>
              </a:rPr>
              <a:t> </a:t>
            </a:r>
            <a:r>
              <a:rPr lang="en-US" sz="2400" dirty="0" smtClean="0">
                <a:solidFill>
                  <a:srgbClr val="528AB5"/>
                </a:solidFill>
              </a:rPr>
              <a:t>successfully thwarts voucher and neo-voucher proposals every year, despite considerable pressure from voucher-friendly legislators.</a:t>
            </a:r>
          </a:p>
          <a:p>
            <a:pPr marL="285750" lvl="0" indent="-285750">
              <a:spcBef>
                <a:spcPts val="8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400" b="1" dirty="0" smtClean="0">
                <a:solidFill>
                  <a:srgbClr val="324689"/>
                </a:solidFill>
              </a:rPr>
              <a:t>Vermont’s</a:t>
            </a:r>
            <a:r>
              <a:rPr lang="en-US" sz="2400" dirty="0" smtClean="0">
                <a:solidFill>
                  <a:srgbClr val="528AB5"/>
                </a:solidFill>
              </a:rPr>
              <a:t> “voucher” program (town tuition program) is available only to students without a public school in their town. Students can enroll in another town’s public school or a </a:t>
            </a:r>
            <a:r>
              <a:rPr lang="en-US" sz="2400" i="1" dirty="0" smtClean="0">
                <a:solidFill>
                  <a:srgbClr val="528AB5"/>
                </a:solidFill>
              </a:rPr>
              <a:t>secular</a:t>
            </a:r>
            <a:r>
              <a:rPr lang="en-US" sz="2400" dirty="0" smtClean="0">
                <a:solidFill>
                  <a:srgbClr val="528AB5"/>
                </a:solidFill>
              </a:rPr>
              <a:t> private school only. </a:t>
            </a:r>
            <a:endParaRPr lang="en-US" dirty="0">
              <a:solidFill>
                <a:srgbClr val="528AB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746" y="0"/>
            <a:ext cx="11936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324689"/>
                </a:solidFill>
              </a:rPr>
              <a:t>States That Do it Right (or Better)</a:t>
            </a:r>
            <a:endParaRPr lang="en-US" sz="4000" dirty="0"/>
          </a:p>
        </p:txBody>
      </p:sp>
      <p:pic>
        <p:nvPicPr>
          <p:cNvPr id="8" name="Picture 7" descr="Bottom Graphic for Webin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536" y="5310522"/>
            <a:ext cx="4376928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836" y="698469"/>
            <a:ext cx="11936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>
                <a:solidFill>
                  <a:srgbClr val="324689"/>
                </a:solidFill>
              </a:rPr>
              <a:t>Taxpayer dollars should not </a:t>
            </a:r>
            <a:r>
              <a:rPr lang="en-US" sz="2200" b="1" dirty="0" smtClean="0">
                <a:solidFill>
                  <a:srgbClr val="324689"/>
                </a:solidFill>
              </a:rPr>
              <a:t>support </a:t>
            </a:r>
            <a:r>
              <a:rPr lang="en-US" sz="2200" b="1" dirty="0">
                <a:solidFill>
                  <a:srgbClr val="324689"/>
                </a:solidFill>
              </a:rPr>
              <a:t>private school vouchers, ESAs, </a:t>
            </a:r>
            <a:r>
              <a:rPr lang="en-US" sz="2200" b="1" dirty="0" smtClean="0">
                <a:solidFill>
                  <a:srgbClr val="324689"/>
                </a:solidFill>
              </a:rPr>
              <a:t>TTCs </a:t>
            </a:r>
            <a:r>
              <a:rPr lang="en-US" sz="2200" dirty="0">
                <a:solidFill>
                  <a:srgbClr val="528AB5"/>
                </a:solidFill>
              </a:rPr>
              <a:t>or any future scheme to circumvent state prohibitions on the use of tax dollars for religious </a:t>
            </a:r>
            <a:r>
              <a:rPr lang="en-US" sz="2200" dirty="0" smtClean="0">
                <a:solidFill>
                  <a:srgbClr val="528AB5"/>
                </a:solidFill>
              </a:rPr>
              <a:t>entities.</a:t>
            </a:r>
          </a:p>
          <a:p>
            <a:pPr marL="342900" lvl="0" indent="-342900">
              <a:spcBef>
                <a:spcPts val="6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dirty="0" smtClean="0">
                <a:solidFill>
                  <a:srgbClr val="528AB5"/>
                </a:solidFill>
              </a:rPr>
              <a:t>There </a:t>
            </a:r>
            <a:r>
              <a:rPr lang="en-US" sz="2200" dirty="0">
                <a:solidFill>
                  <a:srgbClr val="528AB5"/>
                </a:solidFill>
              </a:rPr>
              <a:t>should be a </a:t>
            </a:r>
            <a:r>
              <a:rPr lang="en-US" sz="2200" b="1" dirty="0">
                <a:solidFill>
                  <a:srgbClr val="324689"/>
                </a:solidFill>
              </a:rPr>
              <a:t>moratorium on all voucher programs </a:t>
            </a:r>
            <a:r>
              <a:rPr lang="en-US" sz="2200" dirty="0">
                <a:solidFill>
                  <a:srgbClr val="528AB5"/>
                </a:solidFill>
              </a:rPr>
              <a:t>with an immediate phase out that does not displace children </a:t>
            </a:r>
            <a:r>
              <a:rPr lang="en-US" sz="2200" i="1" dirty="0">
                <a:solidFill>
                  <a:srgbClr val="528AB5"/>
                </a:solidFill>
              </a:rPr>
              <a:t>presently in the voucher system. </a:t>
            </a:r>
            <a:endParaRPr lang="en-US" sz="2200" dirty="0">
              <a:solidFill>
                <a:srgbClr val="528AB5"/>
              </a:solidFill>
            </a:endParaRPr>
          </a:p>
          <a:p>
            <a:pPr marL="342900" lvl="0" indent="-342900">
              <a:spcBef>
                <a:spcPts val="6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Special </a:t>
            </a:r>
            <a:r>
              <a:rPr lang="en-US" sz="2200" b="1" dirty="0">
                <a:solidFill>
                  <a:srgbClr val="324689"/>
                </a:solidFill>
              </a:rPr>
              <a:t>tax credits for businesses and individuals should be eliminated </a:t>
            </a:r>
            <a:r>
              <a:rPr lang="en-US" sz="2200" dirty="0">
                <a:solidFill>
                  <a:srgbClr val="528AB5"/>
                </a:solidFill>
              </a:rPr>
              <a:t>with </a:t>
            </a:r>
            <a:r>
              <a:rPr lang="en-US" sz="2200" dirty="0" smtClean="0">
                <a:solidFill>
                  <a:srgbClr val="528AB5"/>
                </a:solidFill>
              </a:rPr>
              <a:t>scholarship </a:t>
            </a:r>
            <a:r>
              <a:rPr lang="en-US" sz="2200" dirty="0">
                <a:solidFill>
                  <a:srgbClr val="528AB5"/>
                </a:solidFill>
              </a:rPr>
              <a:t>programs receiving the same tax benefit (deductibility) </a:t>
            </a:r>
            <a:r>
              <a:rPr lang="en-US" sz="2200" dirty="0" smtClean="0">
                <a:solidFill>
                  <a:srgbClr val="528AB5"/>
                </a:solidFill>
              </a:rPr>
              <a:t>as </a:t>
            </a:r>
            <a:r>
              <a:rPr lang="en-US" sz="2200" dirty="0">
                <a:solidFill>
                  <a:srgbClr val="528AB5"/>
                </a:solidFill>
              </a:rPr>
              <a:t>other charitable programs. </a:t>
            </a:r>
            <a:endParaRPr lang="en-US" sz="2200" dirty="0" smtClean="0">
              <a:solidFill>
                <a:srgbClr val="528AB5"/>
              </a:solidFill>
            </a:endParaRPr>
          </a:p>
          <a:p>
            <a:pPr marL="342900" lvl="0" indent="-342900">
              <a:spcBef>
                <a:spcPts val="6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Charter schools should be absorbed </a:t>
            </a:r>
            <a:r>
              <a:rPr lang="en-US" sz="2200" b="1" dirty="0">
                <a:solidFill>
                  <a:srgbClr val="324689"/>
                </a:solidFill>
              </a:rPr>
              <a:t>into the </a:t>
            </a:r>
            <a:r>
              <a:rPr lang="en-US" sz="2200" b="1" dirty="0" smtClean="0">
                <a:solidFill>
                  <a:srgbClr val="324689"/>
                </a:solidFill>
              </a:rPr>
              <a:t>district public </a:t>
            </a:r>
            <a:r>
              <a:rPr lang="en-US" sz="2200" b="1" dirty="0">
                <a:solidFill>
                  <a:srgbClr val="324689"/>
                </a:solidFill>
              </a:rPr>
              <a:t>school </a:t>
            </a:r>
            <a:r>
              <a:rPr lang="en-US" sz="2200" b="1" dirty="0" smtClean="0">
                <a:solidFill>
                  <a:srgbClr val="324689"/>
                </a:solidFill>
              </a:rPr>
              <a:t>system </a:t>
            </a:r>
            <a:r>
              <a:rPr lang="en-US" sz="2200" dirty="0" smtClean="0">
                <a:solidFill>
                  <a:srgbClr val="528AB5"/>
                </a:solidFill>
              </a:rPr>
              <a:t>to be governed </a:t>
            </a:r>
            <a:r>
              <a:rPr lang="en-US" sz="2200" dirty="0">
                <a:solidFill>
                  <a:srgbClr val="528AB5"/>
                </a:solidFill>
              </a:rPr>
              <a:t>by those elected by the </a:t>
            </a:r>
            <a:r>
              <a:rPr lang="en-US" sz="2200" dirty="0" smtClean="0">
                <a:solidFill>
                  <a:srgbClr val="528AB5"/>
                </a:solidFill>
              </a:rPr>
              <a:t>community.</a:t>
            </a:r>
          </a:p>
          <a:p>
            <a:pPr marL="342900" lvl="0" indent="-342900">
              <a:spcBef>
                <a:spcPts val="600"/>
              </a:spcBef>
              <a:buClr>
                <a:srgbClr val="324689"/>
              </a:buClr>
              <a:buFont typeface="Arial" charset="0"/>
              <a:buChar char="•"/>
            </a:pPr>
            <a:r>
              <a:rPr lang="en-US" sz="2200" b="1" dirty="0" smtClean="0">
                <a:solidFill>
                  <a:srgbClr val="324689"/>
                </a:solidFill>
              </a:rPr>
              <a:t>We support </a:t>
            </a:r>
            <a:r>
              <a:rPr lang="en-US" sz="2200" b="1" dirty="0">
                <a:solidFill>
                  <a:srgbClr val="324689"/>
                </a:solidFill>
              </a:rPr>
              <a:t>the NAACP moratorium on charter </a:t>
            </a:r>
            <a:r>
              <a:rPr lang="en-US" sz="2200" b="1" dirty="0" smtClean="0">
                <a:solidFill>
                  <a:srgbClr val="324689"/>
                </a:solidFill>
              </a:rPr>
              <a:t>schools - </a:t>
            </a:r>
            <a:r>
              <a:rPr lang="en-US" sz="2200" dirty="0">
                <a:solidFill>
                  <a:srgbClr val="528AB5"/>
                </a:solidFill>
              </a:rPr>
              <a:t>we should invest in public schools to make them better for all students. </a:t>
            </a:r>
            <a:r>
              <a:rPr lang="en-US" sz="2200" dirty="0" smtClean="0">
                <a:solidFill>
                  <a:srgbClr val="528AB5"/>
                </a:solidFill>
              </a:rPr>
              <a:t> </a:t>
            </a:r>
          </a:p>
          <a:p>
            <a:pPr marL="342900" lvl="0" indent="-342900" algn="ctr">
              <a:spcBef>
                <a:spcPts val="600"/>
              </a:spcBef>
              <a:buClr>
                <a:srgbClr val="324689"/>
              </a:buClr>
            </a:pPr>
            <a:r>
              <a:rPr lang="en-US" sz="2500" b="1" dirty="0" smtClean="0">
                <a:solidFill>
                  <a:srgbClr val="324689"/>
                </a:solidFill>
              </a:rPr>
              <a:t>We support evidenced-based actions steps and increased, </a:t>
            </a:r>
          </a:p>
          <a:p>
            <a:pPr marL="342900" lvl="0" indent="-342900" algn="ctr">
              <a:spcBef>
                <a:spcPts val="600"/>
              </a:spcBef>
              <a:buClr>
                <a:srgbClr val="324689"/>
              </a:buClr>
            </a:pPr>
            <a:r>
              <a:rPr lang="en-US" sz="2500" b="1" dirty="0" smtClean="0">
                <a:solidFill>
                  <a:srgbClr val="324689"/>
                </a:solidFill>
              </a:rPr>
              <a:t>equitable funding to improve our public schools. </a:t>
            </a:r>
            <a:endParaRPr lang="en-US" sz="2500" b="1" dirty="0">
              <a:solidFill>
                <a:srgbClr val="3246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836" y="0"/>
            <a:ext cx="11936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324689"/>
                </a:solidFill>
              </a:rPr>
              <a:t>Recommendations</a:t>
            </a:r>
            <a:endParaRPr lang="en-US" sz="4000" dirty="0"/>
          </a:p>
        </p:txBody>
      </p:sp>
      <p:pic>
        <p:nvPicPr>
          <p:cNvPr id="8" name="Picture 7" descr="Bottom Graphic for Webin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536" y="5310522"/>
            <a:ext cx="4376928" cy="14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1271</TotalTime>
  <Words>960</Words>
  <Application>Microsoft Macintosh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PowerPoint Presentation</vt:lpstr>
      <vt:lpstr>We Reviewed and Rated State Laws and Regulations Regarding Vouchers, Neo-vouchers and Charters on the Following Five Criteria: </vt:lpstr>
      <vt:lpstr>The Three Primary Voucher Programs </vt:lpstr>
      <vt:lpstr>PowerPoint Presentation</vt:lpstr>
      <vt:lpstr>The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1</dc:creator>
  <cp:lastModifiedBy>Reviewer 1</cp:lastModifiedBy>
  <cp:revision>73</cp:revision>
  <cp:lastPrinted>2018-06-20T22:17:27Z</cp:lastPrinted>
  <dcterms:created xsi:type="dcterms:W3CDTF">2018-06-18T11:46:31Z</dcterms:created>
  <dcterms:modified xsi:type="dcterms:W3CDTF">2018-11-02T15:35:54Z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333656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